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5"/>
  </p:notesMasterIdLst>
  <p:handoutMasterIdLst>
    <p:handoutMasterId r:id="rId16"/>
  </p:handoutMasterIdLst>
  <p:sldIdLst>
    <p:sldId id="309" r:id="rId5"/>
    <p:sldId id="295" r:id="rId6"/>
    <p:sldId id="306" r:id="rId7"/>
    <p:sldId id="310" r:id="rId8"/>
    <p:sldId id="314" r:id="rId9"/>
    <p:sldId id="312" r:id="rId10"/>
    <p:sldId id="311" r:id="rId11"/>
    <p:sldId id="313" r:id="rId12"/>
    <p:sldId id="292" r:id="rId13"/>
    <p:sldId id="30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9" autoAdjust="0"/>
    <p:restoredTop sz="94524" autoAdjust="0"/>
  </p:normalViewPr>
  <p:slideViewPr>
    <p:cSldViewPr snapToGrid="0">
      <p:cViewPr varScale="1">
        <p:scale>
          <a:sx n="80" d="100"/>
          <a:sy n="80" d="100"/>
        </p:scale>
        <p:origin x="749" y="62"/>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9/12/2022</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2.jpe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9/12/2022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3</a:t>
            </a:fld>
            <a:endParaRPr lang="en-US" dirty="0"/>
          </a:p>
        </p:txBody>
      </p:sp>
    </p:spTree>
    <p:extLst>
      <p:ext uri="{BB962C8B-B14F-4D97-AF65-F5344CB8AC3E}">
        <p14:creationId xmlns:p14="http://schemas.microsoft.com/office/powerpoint/2010/main" val="19136215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730584" y="1901952"/>
            <a:ext cx="3937416" cy="1616911"/>
          </a:xfrm>
        </p:spPr>
        <p:txBody>
          <a:bodyPr>
            <a:normAutofit/>
          </a:bodyPr>
          <a:lstStyle/>
          <a:p>
            <a:pPr algn="ctr"/>
            <a:r>
              <a:rPr lang="en-US" sz="2800" dirty="0">
                <a:solidFill>
                  <a:srgbClr val="FFC000"/>
                </a:solidFill>
              </a:rPr>
              <a:t>MOVIE COLLECTOR: POPCORN</a:t>
            </a:r>
          </a:p>
        </p:txBody>
      </p:sp>
      <p:pic>
        <p:nvPicPr>
          <p:cNvPr id="16" name="Picture Placeholder 15" descr="photo of 2 men drawing a graph&#10;">
            <a:extLst>
              <a:ext uri="{FF2B5EF4-FFF2-40B4-BE49-F238E27FC236}">
                <a16:creationId xmlns:a16="http://schemas.microsoft.com/office/drawing/2014/main" id="{AE10A7AB-4E16-4B85-8C75-FABB6412DD5E}"/>
              </a:ext>
            </a:extLst>
          </p:cNvPr>
          <p:cNvPicPr>
            <a:picLocks noGrp="1" noChangeAspect="1"/>
          </p:cNvPicPr>
          <p:nvPr>
            <p:ph type="pic" sz="quarter" idx="15"/>
          </p:nvPr>
        </p:nvPicPr>
        <p:blipFill rotWithShape="1">
          <a:blip r:embed="rId2" cstate="print">
            <a:extLst>
              <a:ext uri="{28A0092B-C50C-407E-A947-70E740481C1C}">
                <a14:useLocalDpi xmlns:a14="http://schemas.microsoft.com/office/drawing/2010/main"/>
              </a:ext>
            </a:extLst>
          </a:blip>
          <a:srcRect/>
          <a:stretch/>
        </p:blipFill>
        <p:spPr>
          <a:xfrm>
            <a:off x="1393825" y="1143000"/>
            <a:ext cx="5029200" cy="4572000"/>
          </a:xfrm>
        </p:spPr>
      </p:pic>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724400" y="2450592"/>
            <a:ext cx="2743200" cy="640080"/>
          </a:xfrm>
        </p:spPr>
        <p:txBody>
          <a:bodyPr>
            <a:normAutofit/>
          </a:bodyPr>
          <a:lstStyle/>
          <a:p>
            <a:r>
              <a:rPr lang="en-US" dirty="0"/>
              <a:t>Thank you</a:t>
            </a:r>
          </a:p>
        </p:txBody>
      </p:sp>
      <p:sp>
        <p:nvSpPr>
          <p:cNvPr id="4" name="Date Placeholder 3">
            <a:extLst>
              <a:ext uri="{FF2B5EF4-FFF2-40B4-BE49-F238E27FC236}">
                <a16:creationId xmlns:a16="http://schemas.microsoft.com/office/drawing/2014/main" id="{0020C547-CAAA-4F67-8DFD-712B97B120CC}"/>
              </a:ext>
            </a:extLst>
          </p:cNvPr>
          <p:cNvSpPr>
            <a:spLocks noGrp="1"/>
          </p:cNvSpPr>
          <p:nvPr>
            <p:ph type="dt" sz="half" idx="10"/>
          </p:nvPr>
        </p:nvSpPr>
        <p:spPr>
          <a:xfrm>
            <a:off x="838200" y="6356350"/>
            <a:ext cx="2743200" cy="365125"/>
          </a:xfrm>
        </p:spPr>
        <p:txBody>
          <a:bodyPr/>
          <a:lstStyle/>
          <a:p>
            <a:r>
              <a:rPr lang="en-US" dirty="0"/>
              <a:t>2022</a:t>
            </a:r>
          </a:p>
        </p:txBody>
      </p:sp>
      <p:sp>
        <p:nvSpPr>
          <p:cNvPr id="5" name="Footer Placeholder 4">
            <a:extLst>
              <a:ext uri="{FF2B5EF4-FFF2-40B4-BE49-F238E27FC236}">
                <a16:creationId xmlns:a16="http://schemas.microsoft.com/office/drawing/2014/main" id="{D3D15052-8236-4F49-9521-4C0E2B4F4D0C}"/>
              </a:ext>
            </a:extLst>
          </p:cNvPr>
          <p:cNvSpPr>
            <a:spLocks noGrp="1"/>
          </p:cNvSpPr>
          <p:nvPr>
            <p:ph type="ftr" sz="quarter" idx="11"/>
          </p:nvPr>
        </p:nvSpPr>
        <p:spPr>
          <a:xfrm>
            <a:off x="4038600" y="6356350"/>
            <a:ext cx="4114800" cy="365125"/>
          </a:xfrm>
        </p:spPr>
        <p:txBody>
          <a:bodyPr/>
          <a:lstStyle/>
          <a:p>
            <a:r>
              <a:rPr lang="en-US"/>
              <a:t>CSC 490 Progress report 1</a:t>
            </a:r>
            <a:endParaRPr lang="en-US" dirty="0"/>
          </a:p>
        </p:txBody>
      </p:sp>
      <p:sp>
        <p:nvSpPr>
          <p:cNvPr id="6" name="Slide Number Placeholder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2271433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38200" y="707029"/>
            <a:ext cx="10515600" cy="640080"/>
          </a:xfrm>
        </p:spPr>
        <p:txBody>
          <a:bodyPr/>
          <a:lstStyle/>
          <a:p>
            <a:r>
              <a:rPr lang="en-US" dirty="0"/>
              <a:t>Project team members</a:t>
            </a:r>
          </a:p>
        </p:txBody>
      </p:sp>
      <p:sp>
        <p:nvSpPr>
          <p:cNvPr id="8" name="Text Placeholder 7">
            <a:extLst>
              <a:ext uri="{FF2B5EF4-FFF2-40B4-BE49-F238E27FC236}">
                <a16:creationId xmlns:a16="http://schemas.microsoft.com/office/drawing/2014/main" id="{DF46CE38-1E0F-4E8B-92C5-39AA77E52443}"/>
              </a:ext>
            </a:extLst>
          </p:cNvPr>
          <p:cNvSpPr>
            <a:spLocks noGrp="1"/>
          </p:cNvSpPr>
          <p:nvPr>
            <p:ph type="body" sz="quarter" idx="19"/>
          </p:nvPr>
        </p:nvSpPr>
        <p:spPr>
          <a:xfrm>
            <a:off x="838200" y="5249545"/>
            <a:ext cx="2103438" cy="274320"/>
          </a:xfrm>
        </p:spPr>
        <p:txBody>
          <a:bodyPr/>
          <a:lstStyle/>
          <a:p>
            <a:r>
              <a:rPr lang="en-US" dirty="0" err="1"/>
              <a:t>Sytiva</a:t>
            </a:r>
            <a:endParaRPr lang="en-US" dirty="0"/>
          </a:p>
        </p:txBody>
      </p:sp>
      <p:sp>
        <p:nvSpPr>
          <p:cNvPr id="18" name="Text Placeholder 17">
            <a:extLst>
              <a:ext uri="{FF2B5EF4-FFF2-40B4-BE49-F238E27FC236}">
                <a16:creationId xmlns:a16="http://schemas.microsoft.com/office/drawing/2014/main" id="{C233B739-EA91-40DC-B361-7B22D9E5992D}"/>
              </a:ext>
            </a:extLst>
          </p:cNvPr>
          <p:cNvSpPr>
            <a:spLocks noGrp="1"/>
          </p:cNvSpPr>
          <p:nvPr>
            <p:ph type="body" sz="quarter" idx="21"/>
          </p:nvPr>
        </p:nvSpPr>
        <p:spPr>
          <a:xfrm>
            <a:off x="3642678" y="5249545"/>
            <a:ext cx="2103438" cy="274320"/>
          </a:xfrm>
        </p:spPr>
        <p:txBody>
          <a:bodyPr/>
          <a:lstStyle/>
          <a:p>
            <a:r>
              <a:rPr lang="en-US" dirty="0"/>
              <a:t>Alana</a:t>
            </a:r>
          </a:p>
        </p:txBody>
      </p:sp>
      <p:sp>
        <p:nvSpPr>
          <p:cNvPr id="20" name="Text Placeholder 19">
            <a:extLst>
              <a:ext uri="{FF2B5EF4-FFF2-40B4-BE49-F238E27FC236}">
                <a16:creationId xmlns:a16="http://schemas.microsoft.com/office/drawing/2014/main" id="{940EF05F-D143-4A4E-A3CF-65E5CF2A0B8A}"/>
              </a:ext>
            </a:extLst>
          </p:cNvPr>
          <p:cNvSpPr>
            <a:spLocks noGrp="1"/>
          </p:cNvSpPr>
          <p:nvPr>
            <p:ph type="body" sz="quarter" idx="23"/>
          </p:nvPr>
        </p:nvSpPr>
        <p:spPr>
          <a:xfrm>
            <a:off x="6446204" y="5249545"/>
            <a:ext cx="2103438" cy="274320"/>
          </a:xfrm>
        </p:spPr>
        <p:txBody>
          <a:bodyPr/>
          <a:lstStyle/>
          <a:p>
            <a:r>
              <a:rPr lang="en-US" dirty="0"/>
              <a:t>Sonny</a:t>
            </a:r>
          </a:p>
        </p:txBody>
      </p:sp>
      <p:sp>
        <p:nvSpPr>
          <p:cNvPr id="22" name="Text Placeholder 21">
            <a:extLst>
              <a:ext uri="{FF2B5EF4-FFF2-40B4-BE49-F238E27FC236}">
                <a16:creationId xmlns:a16="http://schemas.microsoft.com/office/drawing/2014/main" id="{C03C7179-C3FF-46C1-8E01-AC087B88C235}"/>
              </a:ext>
            </a:extLst>
          </p:cNvPr>
          <p:cNvSpPr>
            <a:spLocks noGrp="1"/>
          </p:cNvSpPr>
          <p:nvPr>
            <p:ph type="body" sz="quarter" idx="25"/>
          </p:nvPr>
        </p:nvSpPr>
        <p:spPr>
          <a:xfrm>
            <a:off x="9249412" y="5249545"/>
            <a:ext cx="2103438" cy="274320"/>
          </a:xfrm>
        </p:spPr>
        <p:txBody>
          <a:bodyPr/>
          <a:lstStyle/>
          <a:p>
            <a:r>
              <a:rPr lang="en-US" dirty="0" err="1"/>
              <a:t>Pengxu</a:t>
            </a:r>
            <a:endParaRPr lang="en-US" dirty="0"/>
          </a:p>
        </p:txBody>
      </p:sp>
      <p:sp>
        <p:nvSpPr>
          <p:cNvPr id="3" name="Date Placeholder 2">
            <a:extLst>
              <a:ext uri="{FF2B5EF4-FFF2-40B4-BE49-F238E27FC236}">
                <a16:creationId xmlns:a16="http://schemas.microsoft.com/office/drawing/2014/main" id="{F39FF936-8D81-42BA-AE11-83A5B33666F3}"/>
              </a:ext>
            </a:extLst>
          </p:cNvPr>
          <p:cNvSpPr>
            <a:spLocks noGrp="1"/>
          </p:cNvSpPr>
          <p:nvPr>
            <p:ph type="dt" sz="half" idx="10"/>
          </p:nvPr>
        </p:nvSpPr>
        <p:spPr>
          <a:xfrm>
            <a:off x="838200" y="6356350"/>
            <a:ext cx="2743200" cy="365125"/>
          </a:xfrm>
        </p:spPr>
        <p:txBody>
          <a:bodyPr/>
          <a:lstStyle/>
          <a:p>
            <a:r>
              <a:rPr lang="en-US" dirty="0"/>
              <a:t>2022</a:t>
            </a:r>
          </a:p>
        </p:txBody>
      </p:sp>
      <p:sp>
        <p:nvSpPr>
          <p:cNvPr id="5" name="Slide Number Placeholder 4">
            <a:extLst>
              <a:ext uri="{FF2B5EF4-FFF2-40B4-BE49-F238E27FC236}">
                <a16:creationId xmlns:a16="http://schemas.microsoft.com/office/drawing/2014/main" id="{1D394544-C9EA-4CC9-A8CE-78087E86611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dirty="0"/>
          </a:p>
        </p:txBody>
      </p:sp>
      <p:pic>
        <p:nvPicPr>
          <p:cNvPr id="12" name="Picture Placeholder 11" descr="A picture containing text, clipart&#10;&#10;Description automatically generated">
            <a:extLst>
              <a:ext uri="{FF2B5EF4-FFF2-40B4-BE49-F238E27FC236}">
                <a16:creationId xmlns:a16="http://schemas.microsoft.com/office/drawing/2014/main" id="{0EFA67E4-9FDF-ADA9-86EF-2DD1DE4ADD67}"/>
              </a:ext>
            </a:extLst>
          </p:cNvPr>
          <p:cNvPicPr>
            <a:picLocks noGrp="1" noChangeAspect="1"/>
          </p:cNvPicPr>
          <p:nvPr>
            <p:ph type="pic" sz="quarter" idx="15"/>
          </p:nvPr>
        </p:nvPicPr>
        <p:blipFill rotWithShape="1">
          <a:blip r:embed="rId2"/>
          <a:srcRect l="23419" r="9463"/>
          <a:stretch/>
        </p:blipFill>
        <p:spPr>
          <a:xfrm>
            <a:off x="781445" y="1920240"/>
            <a:ext cx="2103120" cy="3017520"/>
          </a:xfrm>
        </p:spPr>
      </p:pic>
      <p:pic>
        <p:nvPicPr>
          <p:cNvPr id="25" name="Picture Placeholder 24" descr="A picture containing clipart&#10;&#10;Description automatically generated">
            <a:extLst>
              <a:ext uri="{FF2B5EF4-FFF2-40B4-BE49-F238E27FC236}">
                <a16:creationId xmlns:a16="http://schemas.microsoft.com/office/drawing/2014/main" id="{D28EB4BF-61F1-F525-1A0D-A62B1576D701}"/>
              </a:ext>
            </a:extLst>
          </p:cNvPr>
          <p:cNvPicPr>
            <a:picLocks noGrp="1" noChangeAspect="1"/>
          </p:cNvPicPr>
          <p:nvPr>
            <p:ph type="pic" sz="quarter" idx="16"/>
          </p:nvPr>
        </p:nvPicPr>
        <p:blipFill>
          <a:blip r:embed="rId3"/>
          <a:srcRect l="4297" r="4297"/>
          <a:stretch>
            <a:fillRect/>
          </a:stretch>
        </p:blipFill>
        <p:spPr/>
      </p:pic>
      <p:pic>
        <p:nvPicPr>
          <p:cNvPr id="34" name="Picture Placeholder 33" descr="A picture containing clipart&#10;&#10;Description automatically generated">
            <a:extLst>
              <a:ext uri="{FF2B5EF4-FFF2-40B4-BE49-F238E27FC236}">
                <a16:creationId xmlns:a16="http://schemas.microsoft.com/office/drawing/2014/main" id="{37BB8F56-9726-6869-8EDB-C1BA4B7A3DE6}"/>
              </a:ext>
            </a:extLst>
          </p:cNvPr>
          <p:cNvPicPr>
            <a:picLocks noGrp="1" noChangeAspect="1"/>
          </p:cNvPicPr>
          <p:nvPr>
            <p:ph type="pic" sz="quarter" idx="17"/>
          </p:nvPr>
        </p:nvPicPr>
        <p:blipFill>
          <a:blip r:embed="rId4"/>
          <a:srcRect l="11613" r="11613"/>
          <a:stretch>
            <a:fillRect/>
          </a:stretch>
        </p:blipFill>
        <p:spPr/>
      </p:pic>
      <p:pic>
        <p:nvPicPr>
          <p:cNvPr id="47" name="Picture Placeholder 46" descr="A picture containing clipart&#10;&#10;Description automatically generated">
            <a:extLst>
              <a:ext uri="{FF2B5EF4-FFF2-40B4-BE49-F238E27FC236}">
                <a16:creationId xmlns:a16="http://schemas.microsoft.com/office/drawing/2014/main" id="{52BC0B92-33FF-E651-2378-3E8CDFCD9C36}"/>
              </a:ext>
            </a:extLst>
          </p:cNvPr>
          <p:cNvPicPr>
            <a:picLocks noGrp="1" noChangeAspect="1"/>
          </p:cNvPicPr>
          <p:nvPr>
            <p:ph type="pic" sz="quarter" idx="18"/>
          </p:nvPr>
        </p:nvPicPr>
        <p:blipFill>
          <a:blip r:embed="rId5"/>
          <a:srcRect l="10254" r="10254"/>
          <a:stretch>
            <a:fillRect/>
          </a:stretch>
        </p:blipFill>
        <p:spPr/>
      </p:pic>
    </p:spTree>
    <p:extLst>
      <p:ext uri="{BB962C8B-B14F-4D97-AF65-F5344CB8AC3E}">
        <p14:creationId xmlns:p14="http://schemas.microsoft.com/office/powerpoint/2010/main" val="42688666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828800"/>
            <a:ext cx="4087368" cy="841248"/>
          </a:xfrm>
        </p:spPr>
        <p:txBody>
          <a:bodyPr>
            <a:normAutofit fontScale="90000"/>
          </a:bodyPr>
          <a:lstStyle/>
          <a:p>
            <a:r>
              <a:rPr lang="en-ZA" dirty="0"/>
              <a:t>Project Definition</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463040" y="2799983"/>
            <a:ext cx="4087368" cy="2850540"/>
          </a:xfrm>
        </p:spPr>
        <p:txBody>
          <a:bodyPr vert="horz" lIns="91440" tIns="45720" rIns="91440" bIns="45720" rtlCol="0" anchor="t">
            <a:normAutofit/>
          </a:bodyPr>
          <a:lstStyle/>
          <a:p>
            <a:pPr marL="285750" indent="-285750">
              <a:buFont typeface="Arial" panose="020B0604020202020204" pitchFamily="34" charset="0"/>
              <a:buChar char="•"/>
            </a:pPr>
            <a:r>
              <a:rPr lang="en-US" dirty="0"/>
              <a:t>Popcorn is a web application that will allow users to browse through various genres of movies extracted from the IMDB API database.</a:t>
            </a:r>
          </a:p>
          <a:p>
            <a:pPr marL="285750" indent="-285750">
              <a:buFont typeface="Arial" panose="020B0604020202020204" pitchFamily="34" charset="0"/>
              <a:buChar char="•"/>
            </a:pPr>
            <a:r>
              <a:rPr lang="en-US" dirty="0"/>
              <a:t>Popcorn will allow users to find the movie they want to watch and which platform it is located on instead of switching between the different apps to browse allover again in the movie section.</a:t>
            </a:r>
          </a:p>
        </p:txBody>
      </p:sp>
      <p:pic>
        <p:nvPicPr>
          <p:cNvPr id="17" name="Picture Placeholder 16" descr="team member&#10;">
            <a:extLst>
              <a:ext uri="{FF2B5EF4-FFF2-40B4-BE49-F238E27FC236}">
                <a16:creationId xmlns:a16="http://schemas.microsoft.com/office/drawing/2014/main" id="{675F9124-3F84-4444-8B6D-EC5BE819EFDA}"/>
              </a:ext>
            </a:extLst>
          </p:cNvPr>
          <p:cNvPicPr>
            <a:picLocks noGrp="1" noChangeAspect="1"/>
          </p:cNvPicPr>
          <p:nvPr>
            <p:ph type="pic" sz="quarter" idx="15"/>
          </p:nvPr>
        </p:nvPicPr>
        <p:blipFill rotWithShape="1">
          <a:blip r:embed="rId3" cstate="print">
            <a:extLst>
              <a:ext uri="{28A0092B-C50C-407E-A947-70E740481C1C}">
                <a14:useLocalDpi xmlns:a14="http://schemas.microsoft.com/office/drawing/2010/main"/>
              </a:ext>
            </a:extLst>
          </a:blip>
          <a:srcRect/>
          <a:stretch/>
        </p:blipFill>
        <p:spPr>
          <a:xfrm>
            <a:off x="6099048" y="777240"/>
            <a:ext cx="5184648" cy="5303520"/>
          </a:xfrm>
        </p:spPr>
      </p:pic>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2022</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US" dirty="0"/>
              <a:t>CSC 490 Progress report 1</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3</a:t>
            </a:fld>
            <a:endParaRPr lang="en-ZA" dirty="0"/>
          </a:p>
        </p:txBody>
      </p:sp>
    </p:spTree>
    <p:extLst>
      <p:ext uri="{BB962C8B-B14F-4D97-AF65-F5344CB8AC3E}">
        <p14:creationId xmlns:p14="http://schemas.microsoft.com/office/powerpoint/2010/main" val="19420260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BB52C44-3D16-7232-99A9-35CE5EEDBE32}"/>
              </a:ext>
            </a:extLst>
          </p:cNvPr>
          <p:cNvSpPr>
            <a:spLocks noGrp="1"/>
          </p:cNvSpPr>
          <p:nvPr>
            <p:ph type="title"/>
          </p:nvPr>
        </p:nvSpPr>
        <p:spPr/>
        <p:txBody>
          <a:bodyPr/>
          <a:lstStyle/>
          <a:p>
            <a:r>
              <a:rPr lang="en-US" dirty="0"/>
              <a:t>The goal</a:t>
            </a:r>
          </a:p>
        </p:txBody>
      </p:sp>
      <p:sp>
        <p:nvSpPr>
          <p:cNvPr id="4" name="Content Placeholder 3">
            <a:extLst>
              <a:ext uri="{FF2B5EF4-FFF2-40B4-BE49-F238E27FC236}">
                <a16:creationId xmlns:a16="http://schemas.microsoft.com/office/drawing/2014/main" id="{6066DBF6-932C-30FC-824A-4E2DC549E59A}"/>
              </a:ext>
            </a:extLst>
          </p:cNvPr>
          <p:cNvSpPr>
            <a:spLocks noGrp="1"/>
          </p:cNvSpPr>
          <p:nvPr>
            <p:ph idx="1"/>
          </p:nvPr>
        </p:nvSpPr>
        <p:spPr>
          <a:xfrm>
            <a:off x="1463040" y="2670048"/>
            <a:ext cx="4761914" cy="2333639"/>
          </a:xfrm>
        </p:spPr>
        <p:txBody>
          <a:bodyPr>
            <a:normAutofit/>
          </a:bodyPr>
          <a:lstStyle/>
          <a:p>
            <a:pPr marL="285750" indent="-285750">
              <a:buFont typeface="Arial" panose="020B0604020202020204" pitchFamily="34" charset="0"/>
              <a:buChar char="•"/>
            </a:pPr>
            <a:r>
              <a:rPr lang="en-US" sz="2000" dirty="0"/>
              <a:t>Popcorn offers the convenience of having all movies located in one website with links to the platforms the movie is located on. </a:t>
            </a:r>
          </a:p>
        </p:txBody>
      </p:sp>
      <p:sp>
        <p:nvSpPr>
          <p:cNvPr id="5" name="Date Placeholder 4">
            <a:extLst>
              <a:ext uri="{FF2B5EF4-FFF2-40B4-BE49-F238E27FC236}">
                <a16:creationId xmlns:a16="http://schemas.microsoft.com/office/drawing/2014/main" id="{458E4F41-1C4D-5DF1-124D-14BA40410C26}"/>
              </a:ext>
            </a:extLst>
          </p:cNvPr>
          <p:cNvSpPr>
            <a:spLocks noGrp="1"/>
          </p:cNvSpPr>
          <p:nvPr>
            <p:ph type="dt" sz="half" idx="10"/>
          </p:nvPr>
        </p:nvSpPr>
        <p:spPr/>
        <p:txBody>
          <a:bodyPr/>
          <a:lstStyle/>
          <a:p>
            <a:r>
              <a:rPr lang="en-US" dirty="0"/>
              <a:t>2022</a:t>
            </a:r>
          </a:p>
        </p:txBody>
      </p:sp>
      <p:sp>
        <p:nvSpPr>
          <p:cNvPr id="6" name="Footer Placeholder 5">
            <a:extLst>
              <a:ext uri="{FF2B5EF4-FFF2-40B4-BE49-F238E27FC236}">
                <a16:creationId xmlns:a16="http://schemas.microsoft.com/office/drawing/2014/main" id="{8B6EDE96-76D8-65A9-98BC-C56558CA1C7B}"/>
              </a:ext>
            </a:extLst>
          </p:cNvPr>
          <p:cNvSpPr>
            <a:spLocks noGrp="1"/>
          </p:cNvSpPr>
          <p:nvPr>
            <p:ph type="ftr" sz="quarter" idx="11"/>
          </p:nvPr>
        </p:nvSpPr>
        <p:spPr/>
        <p:txBody>
          <a:bodyPr/>
          <a:lstStyle/>
          <a:p>
            <a:r>
              <a:rPr lang="en-US" dirty="0"/>
              <a:t>CSC 490 Progress report 1</a:t>
            </a:r>
          </a:p>
        </p:txBody>
      </p:sp>
      <p:sp>
        <p:nvSpPr>
          <p:cNvPr id="7" name="Slide Number Placeholder 6">
            <a:extLst>
              <a:ext uri="{FF2B5EF4-FFF2-40B4-BE49-F238E27FC236}">
                <a16:creationId xmlns:a16="http://schemas.microsoft.com/office/drawing/2014/main" id="{E7E31FDC-5001-B3BC-F5AD-3B13EBC0BF03}"/>
              </a:ext>
            </a:extLst>
          </p:cNvPr>
          <p:cNvSpPr>
            <a:spLocks noGrp="1"/>
          </p:cNvSpPr>
          <p:nvPr>
            <p:ph type="sldNum" sz="quarter" idx="12"/>
          </p:nvPr>
        </p:nvSpPr>
        <p:spPr/>
        <p:txBody>
          <a:bodyPr/>
          <a:lstStyle/>
          <a:p>
            <a:fld id="{B5CEABB6-07DC-46E8-9B57-56EC44A396E5}" type="slidenum">
              <a:rPr lang="en-US" smtClean="0"/>
              <a:t>4</a:t>
            </a:fld>
            <a:endParaRPr lang="en-US" dirty="0"/>
          </a:p>
        </p:txBody>
      </p:sp>
      <p:sp>
        <p:nvSpPr>
          <p:cNvPr id="8" name="TextBox 7">
            <a:extLst>
              <a:ext uri="{FF2B5EF4-FFF2-40B4-BE49-F238E27FC236}">
                <a16:creationId xmlns:a16="http://schemas.microsoft.com/office/drawing/2014/main" id="{D540022D-D179-E2DE-CDAD-5B9FC042A465}"/>
              </a:ext>
            </a:extLst>
          </p:cNvPr>
          <p:cNvSpPr txBox="1"/>
          <p:nvPr/>
        </p:nvSpPr>
        <p:spPr>
          <a:xfrm>
            <a:off x="6861152" y="2670048"/>
            <a:ext cx="3689131" cy="2585323"/>
          </a:xfrm>
          <a:prstGeom prst="rect">
            <a:avLst/>
          </a:prstGeom>
          <a:noFill/>
        </p:spPr>
        <p:txBody>
          <a:bodyPr wrap="square" rtlCol="0">
            <a:spAutoFit/>
          </a:bodyPr>
          <a:lstStyle/>
          <a:p>
            <a:pPr marL="171450" indent="-171450">
              <a:buFont typeface="Arial" panose="020B0604020202020204" pitchFamily="34" charset="0"/>
              <a:buChar char="•"/>
            </a:pPr>
            <a:r>
              <a:rPr lang="en-US" dirty="0"/>
              <a:t>The goal is to have a web application with all movies listed and users able to get proper recommendations from previous movies they have watched, favorited or based on their specific preferences along with which movie streaming service they use.</a:t>
            </a:r>
          </a:p>
          <a:p>
            <a:endParaRPr lang="en-US" dirty="0"/>
          </a:p>
        </p:txBody>
      </p:sp>
    </p:spTree>
    <p:extLst>
      <p:ext uri="{BB962C8B-B14F-4D97-AF65-F5344CB8AC3E}">
        <p14:creationId xmlns:p14="http://schemas.microsoft.com/office/powerpoint/2010/main" val="2899398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51AED1-C428-9CFA-1CB7-BCF226429C0C}"/>
              </a:ext>
            </a:extLst>
          </p:cNvPr>
          <p:cNvSpPr>
            <a:spLocks noGrp="1"/>
          </p:cNvSpPr>
          <p:nvPr>
            <p:ph type="title"/>
          </p:nvPr>
        </p:nvSpPr>
        <p:spPr>
          <a:xfrm>
            <a:off x="1087901" y="1125416"/>
            <a:ext cx="5184648" cy="841248"/>
          </a:xfrm>
        </p:spPr>
        <p:txBody>
          <a:bodyPr>
            <a:normAutofit fontScale="90000"/>
          </a:bodyPr>
          <a:lstStyle/>
          <a:p>
            <a:r>
              <a:rPr lang="en-US" dirty="0"/>
              <a:t>how will it be achieved</a:t>
            </a:r>
          </a:p>
        </p:txBody>
      </p:sp>
      <p:sp>
        <p:nvSpPr>
          <p:cNvPr id="4" name="Content Placeholder 3">
            <a:extLst>
              <a:ext uri="{FF2B5EF4-FFF2-40B4-BE49-F238E27FC236}">
                <a16:creationId xmlns:a16="http://schemas.microsoft.com/office/drawing/2014/main" id="{FE9850FB-F99E-EC2E-F2E7-BF9BB1D1CAE6}"/>
              </a:ext>
            </a:extLst>
          </p:cNvPr>
          <p:cNvSpPr>
            <a:spLocks noGrp="1"/>
          </p:cNvSpPr>
          <p:nvPr>
            <p:ph idx="1"/>
          </p:nvPr>
        </p:nvSpPr>
        <p:spPr>
          <a:xfrm>
            <a:off x="1463040" y="2242254"/>
            <a:ext cx="2118360" cy="1186746"/>
          </a:xfrm>
        </p:spPr>
        <p:txBody>
          <a:bodyPr>
            <a:normAutofit/>
          </a:bodyPr>
          <a:lstStyle/>
          <a:p>
            <a:r>
              <a:rPr lang="en-US" sz="2000" b="1" dirty="0"/>
              <a:t>Communication:</a:t>
            </a:r>
          </a:p>
          <a:p>
            <a:r>
              <a:rPr lang="en-US" sz="2000" dirty="0"/>
              <a:t>Discord</a:t>
            </a:r>
          </a:p>
          <a:p>
            <a:endParaRPr lang="en-US" dirty="0"/>
          </a:p>
        </p:txBody>
      </p:sp>
      <p:sp>
        <p:nvSpPr>
          <p:cNvPr id="5" name="Date Placeholder 4">
            <a:extLst>
              <a:ext uri="{FF2B5EF4-FFF2-40B4-BE49-F238E27FC236}">
                <a16:creationId xmlns:a16="http://schemas.microsoft.com/office/drawing/2014/main" id="{97DB8CBE-009A-AE4F-93AA-8B854649CC7A}"/>
              </a:ext>
            </a:extLst>
          </p:cNvPr>
          <p:cNvSpPr>
            <a:spLocks noGrp="1"/>
          </p:cNvSpPr>
          <p:nvPr>
            <p:ph type="dt" sz="half" idx="10"/>
          </p:nvPr>
        </p:nvSpPr>
        <p:spPr/>
        <p:txBody>
          <a:bodyPr/>
          <a:lstStyle/>
          <a:p>
            <a:r>
              <a:rPr lang="en-US" dirty="0"/>
              <a:t>2022</a:t>
            </a:r>
          </a:p>
        </p:txBody>
      </p:sp>
      <p:sp>
        <p:nvSpPr>
          <p:cNvPr id="6" name="Footer Placeholder 5">
            <a:extLst>
              <a:ext uri="{FF2B5EF4-FFF2-40B4-BE49-F238E27FC236}">
                <a16:creationId xmlns:a16="http://schemas.microsoft.com/office/drawing/2014/main" id="{B44BDA73-6316-8A1B-4309-CA80758672E8}"/>
              </a:ext>
            </a:extLst>
          </p:cNvPr>
          <p:cNvSpPr>
            <a:spLocks noGrp="1"/>
          </p:cNvSpPr>
          <p:nvPr>
            <p:ph type="ftr" sz="quarter" idx="11"/>
          </p:nvPr>
        </p:nvSpPr>
        <p:spPr/>
        <p:txBody>
          <a:bodyPr/>
          <a:lstStyle/>
          <a:p>
            <a:r>
              <a:rPr lang="en-US" dirty="0"/>
              <a:t>CSC 490 Progress report 1</a:t>
            </a:r>
          </a:p>
        </p:txBody>
      </p:sp>
      <p:sp>
        <p:nvSpPr>
          <p:cNvPr id="7" name="Slide Number Placeholder 6">
            <a:extLst>
              <a:ext uri="{FF2B5EF4-FFF2-40B4-BE49-F238E27FC236}">
                <a16:creationId xmlns:a16="http://schemas.microsoft.com/office/drawing/2014/main" id="{8A7BC977-0956-5249-8042-1378C3A86E9F}"/>
              </a:ext>
            </a:extLst>
          </p:cNvPr>
          <p:cNvSpPr>
            <a:spLocks noGrp="1"/>
          </p:cNvSpPr>
          <p:nvPr>
            <p:ph type="sldNum" sz="quarter" idx="12"/>
          </p:nvPr>
        </p:nvSpPr>
        <p:spPr/>
        <p:txBody>
          <a:bodyPr/>
          <a:lstStyle/>
          <a:p>
            <a:fld id="{B5CEABB6-07DC-46E8-9B57-56EC44A396E5}" type="slidenum">
              <a:rPr lang="en-US" smtClean="0"/>
              <a:t>5</a:t>
            </a:fld>
            <a:endParaRPr lang="en-US" dirty="0"/>
          </a:p>
        </p:txBody>
      </p:sp>
      <p:pic>
        <p:nvPicPr>
          <p:cNvPr id="20" name="Picture Placeholder 19">
            <a:extLst>
              <a:ext uri="{FF2B5EF4-FFF2-40B4-BE49-F238E27FC236}">
                <a16:creationId xmlns:a16="http://schemas.microsoft.com/office/drawing/2014/main" id="{890B6645-820E-C975-6731-0D376783BAF4}"/>
              </a:ext>
            </a:extLst>
          </p:cNvPr>
          <p:cNvPicPr>
            <a:picLocks noGrp="1" noChangeAspect="1"/>
          </p:cNvPicPr>
          <p:nvPr>
            <p:ph type="pic" sz="quarter" idx="15"/>
          </p:nvPr>
        </p:nvPicPr>
        <p:blipFill rotWithShape="1">
          <a:blip r:embed="rId2"/>
          <a:srcRect l="1738" r="13268"/>
          <a:stretch/>
        </p:blipFill>
        <p:spPr>
          <a:xfrm>
            <a:off x="6099048" y="777240"/>
            <a:ext cx="5184648" cy="5303520"/>
          </a:xfrm>
        </p:spPr>
      </p:pic>
      <p:sp>
        <p:nvSpPr>
          <p:cNvPr id="21" name="Content Placeholder 3">
            <a:extLst>
              <a:ext uri="{FF2B5EF4-FFF2-40B4-BE49-F238E27FC236}">
                <a16:creationId xmlns:a16="http://schemas.microsoft.com/office/drawing/2014/main" id="{48FDFC9C-4E61-6D0A-CBE8-D46A5207B0C2}"/>
              </a:ext>
            </a:extLst>
          </p:cNvPr>
          <p:cNvSpPr txBox="1">
            <a:spLocks/>
          </p:cNvSpPr>
          <p:nvPr/>
        </p:nvSpPr>
        <p:spPr>
          <a:xfrm>
            <a:off x="3351276" y="3112556"/>
            <a:ext cx="2118360" cy="1186746"/>
          </a:xfrm>
          <a:prstGeom prst="rect">
            <a:avLst/>
          </a:prstGeom>
        </p:spPr>
        <p:txBody>
          <a:bodyPr vert="horz" lIns="91440" tIns="45720" rIns="91440" bIns="45720" rtlCol="0">
            <a:normAutofit/>
          </a:bodyPr>
          <a:lstStyle>
            <a:lvl1pPr marL="0" indent="0" algn="l" defTabSz="914400" rtl="0" eaLnBrk="1" latinLnBrk="0" hangingPunct="1">
              <a:lnSpc>
                <a:spcPts val="2200"/>
              </a:lnSpc>
              <a:spcBef>
                <a:spcPts val="1000"/>
              </a:spcBef>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Platform:</a:t>
            </a:r>
          </a:p>
          <a:p>
            <a:r>
              <a:rPr lang="en-US" sz="2000" dirty="0"/>
              <a:t>PC</a:t>
            </a:r>
          </a:p>
          <a:p>
            <a:r>
              <a:rPr lang="en-US" sz="2000" dirty="0"/>
              <a:t>mobile</a:t>
            </a:r>
          </a:p>
        </p:txBody>
      </p:sp>
      <p:sp>
        <p:nvSpPr>
          <p:cNvPr id="22" name="Content Placeholder 3">
            <a:extLst>
              <a:ext uri="{FF2B5EF4-FFF2-40B4-BE49-F238E27FC236}">
                <a16:creationId xmlns:a16="http://schemas.microsoft.com/office/drawing/2014/main" id="{D01914DC-0CF8-7D63-0705-7547CC4CAE0F}"/>
              </a:ext>
            </a:extLst>
          </p:cNvPr>
          <p:cNvSpPr txBox="1">
            <a:spLocks/>
          </p:cNvSpPr>
          <p:nvPr/>
        </p:nvSpPr>
        <p:spPr>
          <a:xfrm>
            <a:off x="1662684" y="4299302"/>
            <a:ext cx="2118360" cy="1186746"/>
          </a:xfrm>
          <a:prstGeom prst="rect">
            <a:avLst/>
          </a:prstGeom>
        </p:spPr>
        <p:txBody>
          <a:bodyPr vert="horz" lIns="91440" tIns="45720" rIns="91440" bIns="45720" rtlCol="0">
            <a:normAutofit/>
          </a:bodyPr>
          <a:lstStyle>
            <a:lvl1pPr marL="0" indent="0" algn="l" defTabSz="914400" rtl="0" eaLnBrk="1" latinLnBrk="0" hangingPunct="1">
              <a:lnSpc>
                <a:spcPts val="2200"/>
              </a:lnSpc>
              <a:spcBef>
                <a:spcPts val="1000"/>
              </a:spcBef>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Coding:</a:t>
            </a:r>
          </a:p>
          <a:p>
            <a:r>
              <a:rPr lang="en-US" sz="2000" dirty="0"/>
              <a:t>Visual studio </a:t>
            </a:r>
          </a:p>
          <a:p>
            <a:r>
              <a:rPr lang="en-US" sz="2000" dirty="0"/>
              <a:t>GitHub</a:t>
            </a:r>
          </a:p>
          <a:p>
            <a:endParaRPr lang="en-US" dirty="0"/>
          </a:p>
        </p:txBody>
      </p:sp>
    </p:spTree>
    <p:extLst>
      <p:ext uri="{BB962C8B-B14F-4D97-AF65-F5344CB8AC3E}">
        <p14:creationId xmlns:p14="http://schemas.microsoft.com/office/powerpoint/2010/main" val="374853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1E3F5584-C1D6-8635-A4B8-FB935AEB517F}"/>
              </a:ext>
            </a:extLst>
          </p:cNvPr>
          <p:cNvSpPr>
            <a:spLocks noGrp="1"/>
          </p:cNvSpPr>
          <p:nvPr>
            <p:ph type="title"/>
          </p:nvPr>
        </p:nvSpPr>
        <p:spPr/>
        <p:txBody>
          <a:bodyPr>
            <a:normAutofit/>
          </a:bodyPr>
          <a:lstStyle/>
          <a:p>
            <a:r>
              <a:rPr lang="en-US" dirty="0"/>
              <a:t>Project Requirements</a:t>
            </a:r>
          </a:p>
        </p:txBody>
      </p:sp>
      <p:sp>
        <p:nvSpPr>
          <p:cNvPr id="17" name="Content Placeholder 16">
            <a:extLst>
              <a:ext uri="{FF2B5EF4-FFF2-40B4-BE49-F238E27FC236}">
                <a16:creationId xmlns:a16="http://schemas.microsoft.com/office/drawing/2014/main" id="{5585325C-E902-47D8-8414-4DFF7CB1DF3F}"/>
              </a:ext>
            </a:extLst>
          </p:cNvPr>
          <p:cNvSpPr>
            <a:spLocks noGrp="1"/>
          </p:cNvSpPr>
          <p:nvPr>
            <p:ph idx="1"/>
          </p:nvPr>
        </p:nvSpPr>
        <p:spPr>
          <a:xfrm>
            <a:off x="1359877" y="2564872"/>
            <a:ext cx="3262574" cy="3292159"/>
          </a:xfrm>
        </p:spPr>
        <p:txBody>
          <a:bodyPr>
            <a:noAutofit/>
          </a:bodyPr>
          <a:lstStyle/>
          <a:p>
            <a:pPr algn="l"/>
            <a:r>
              <a:rPr lang="en-US" sz="2000" b="1" dirty="0"/>
              <a:t>user-friendly </a:t>
            </a:r>
          </a:p>
          <a:p>
            <a:pPr marL="285750" indent="-285750" algn="l">
              <a:buFont typeface="Arial" panose="020B0604020202020204" pitchFamily="34" charset="0"/>
              <a:buChar char="•"/>
            </a:pPr>
            <a:r>
              <a:rPr lang="en-US" sz="1800" dirty="0"/>
              <a:t>creating an account</a:t>
            </a:r>
          </a:p>
          <a:p>
            <a:pPr marL="285750" indent="-285750" algn="l">
              <a:buFont typeface="Arial" panose="020B0604020202020204" pitchFamily="34" charset="0"/>
              <a:buChar char="•"/>
            </a:pPr>
            <a:r>
              <a:rPr lang="en-US" sz="1800" dirty="0"/>
              <a:t>picking a few genre preferences </a:t>
            </a:r>
          </a:p>
          <a:p>
            <a:pPr marL="285750" indent="-285750" algn="l">
              <a:buFont typeface="Arial" panose="020B0604020202020204" pitchFamily="34" charset="0"/>
              <a:buChar char="•"/>
            </a:pPr>
            <a:r>
              <a:rPr lang="en-US" sz="1800" dirty="0"/>
              <a:t>Recommendation System</a:t>
            </a:r>
          </a:p>
          <a:p>
            <a:pPr marL="285750" indent="-285750" algn="l">
              <a:buFont typeface="Arial" panose="020B0604020202020204" pitchFamily="34" charset="0"/>
              <a:buChar char="•"/>
            </a:pPr>
            <a:r>
              <a:rPr lang="en-US" sz="1800" dirty="0"/>
              <a:t>Search server</a:t>
            </a:r>
          </a:p>
        </p:txBody>
      </p:sp>
      <p:sp>
        <p:nvSpPr>
          <p:cNvPr id="13" name="Date Placeholder 12">
            <a:extLst>
              <a:ext uri="{FF2B5EF4-FFF2-40B4-BE49-F238E27FC236}">
                <a16:creationId xmlns:a16="http://schemas.microsoft.com/office/drawing/2014/main" id="{1F61581C-2495-A0E0-CF66-E85E556F35C7}"/>
              </a:ext>
            </a:extLst>
          </p:cNvPr>
          <p:cNvSpPr>
            <a:spLocks noGrp="1"/>
          </p:cNvSpPr>
          <p:nvPr>
            <p:ph type="dt" sz="half" idx="10"/>
          </p:nvPr>
        </p:nvSpPr>
        <p:spPr/>
        <p:txBody>
          <a:bodyPr/>
          <a:lstStyle/>
          <a:p>
            <a:r>
              <a:rPr lang="en-US" dirty="0"/>
              <a:t>2022</a:t>
            </a:r>
          </a:p>
        </p:txBody>
      </p:sp>
      <p:sp>
        <p:nvSpPr>
          <p:cNvPr id="14" name="Footer Placeholder 13">
            <a:extLst>
              <a:ext uri="{FF2B5EF4-FFF2-40B4-BE49-F238E27FC236}">
                <a16:creationId xmlns:a16="http://schemas.microsoft.com/office/drawing/2014/main" id="{A8D3F22D-F9C0-AD6F-1595-AAC485CD26FE}"/>
              </a:ext>
            </a:extLst>
          </p:cNvPr>
          <p:cNvSpPr>
            <a:spLocks noGrp="1"/>
          </p:cNvSpPr>
          <p:nvPr>
            <p:ph type="ftr" sz="quarter" idx="11"/>
          </p:nvPr>
        </p:nvSpPr>
        <p:spPr/>
        <p:txBody>
          <a:bodyPr/>
          <a:lstStyle/>
          <a:p>
            <a:r>
              <a:rPr lang="en-US" dirty="0"/>
              <a:t>CSC 490 Progress report 1</a:t>
            </a:r>
          </a:p>
        </p:txBody>
      </p:sp>
      <p:sp>
        <p:nvSpPr>
          <p:cNvPr id="15" name="Slide Number Placeholder 14">
            <a:extLst>
              <a:ext uri="{FF2B5EF4-FFF2-40B4-BE49-F238E27FC236}">
                <a16:creationId xmlns:a16="http://schemas.microsoft.com/office/drawing/2014/main" id="{E1D64EDF-7EDC-C48E-44C2-1A5B5FA69DA6}"/>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
        <p:nvSpPr>
          <p:cNvPr id="21" name="Rectangle 1">
            <a:extLst>
              <a:ext uri="{FF2B5EF4-FFF2-40B4-BE49-F238E27FC236}">
                <a16:creationId xmlns:a16="http://schemas.microsoft.com/office/drawing/2014/main" id="{B38A0BFE-849C-5637-05D3-EBA06BD6715B}"/>
              </a:ext>
            </a:extLst>
          </p:cNvPr>
          <p:cNvSpPr>
            <a:spLocks noChangeArrowheads="1"/>
          </p:cNvSpPr>
          <p:nvPr/>
        </p:nvSpPr>
        <p:spPr bwMode="auto">
          <a:xfrm>
            <a:off x="0" y="0"/>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 name="Content Placeholder 16">
            <a:extLst>
              <a:ext uri="{FF2B5EF4-FFF2-40B4-BE49-F238E27FC236}">
                <a16:creationId xmlns:a16="http://schemas.microsoft.com/office/drawing/2014/main" id="{026324F4-BA29-ACC9-15AC-F353A375D85F}"/>
              </a:ext>
            </a:extLst>
          </p:cNvPr>
          <p:cNvSpPr txBox="1">
            <a:spLocks/>
          </p:cNvSpPr>
          <p:nvPr/>
        </p:nvSpPr>
        <p:spPr>
          <a:xfrm>
            <a:off x="4622451" y="2564871"/>
            <a:ext cx="2818875" cy="3292159"/>
          </a:xfrm>
          <a:prstGeom prst="rect">
            <a:avLst/>
          </a:prstGeom>
        </p:spPr>
        <p:txBody>
          <a:bodyPr vert="horz" lIns="91440" tIns="45720" rIns="91440" bIns="45720" rtlCol="0">
            <a:noAutofit/>
          </a:bodyPr>
          <a:lstStyle>
            <a:lvl1pPr marL="0" indent="0" algn="ctr" defTabSz="914400" rtl="0" eaLnBrk="1" latinLnBrk="0" hangingPunct="1">
              <a:lnSpc>
                <a:spcPts val="2000"/>
              </a:lnSpc>
              <a:spcBef>
                <a:spcPts val="1000"/>
              </a:spcBef>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b="1" dirty="0"/>
              <a:t>All-platform support</a:t>
            </a:r>
          </a:p>
          <a:p>
            <a:pPr marL="285750" indent="-285750" algn="l">
              <a:buFont typeface="Arial" panose="020B0604020202020204" pitchFamily="34" charset="0"/>
              <a:buChar char="•"/>
            </a:pPr>
            <a:r>
              <a:rPr lang="en-US" sz="1800" dirty="0"/>
              <a:t>All internet browser </a:t>
            </a:r>
          </a:p>
          <a:p>
            <a:pPr marL="285750" indent="-285750" algn="l">
              <a:buFont typeface="Arial" panose="020B0604020202020204" pitchFamily="34" charset="0"/>
              <a:buChar char="•"/>
            </a:pPr>
            <a:r>
              <a:rPr lang="en-US" sz="1800" dirty="0"/>
              <a:t>All hardware machines supports internet browser </a:t>
            </a:r>
          </a:p>
        </p:txBody>
      </p:sp>
      <p:sp>
        <p:nvSpPr>
          <p:cNvPr id="26" name="Content Placeholder 16">
            <a:extLst>
              <a:ext uri="{FF2B5EF4-FFF2-40B4-BE49-F238E27FC236}">
                <a16:creationId xmlns:a16="http://schemas.microsoft.com/office/drawing/2014/main" id="{F54A3EC3-A41F-9E0E-CAC8-584F15C59DD4}"/>
              </a:ext>
            </a:extLst>
          </p:cNvPr>
          <p:cNvSpPr txBox="1">
            <a:spLocks/>
          </p:cNvSpPr>
          <p:nvPr/>
        </p:nvSpPr>
        <p:spPr>
          <a:xfrm>
            <a:off x="8217877" y="2564870"/>
            <a:ext cx="2069126" cy="3292159"/>
          </a:xfrm>
          <a:prstGeom prst="rect">
            <a:avLst/>
          </a:prstGeom>
        </p:spPr>
        <p:txBody>
          <a:bodyPr vert="horz" lIns="91440" tIns="45720" rIns="91440" bIns="45720" rtlCol="0">
            <a:noAutofit/>
          </a:bodyPr>
          <a:lstStyle>
            <a:lvl1pPr marL="0" indent="0" algn="ctr" defTabSz="914400" rtl="0" eaLnBrk="1" latinLnBrk="0" hangingPunct="1">
              <a:lnSpc>
                <a:spcPts val="2000"/>
              </a:lnSpc>
              <a:spcBef>
                <a:spcPts val="1000"/>
              </a:spcBef>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ts val="22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b="1" dirty="0"/>
              <a:t>security</a:t>
            </a:r>
          </a:p>
          <a:p>
            <a:pPr marL="285750" indent="-285750" algn="l">
              <a:buFont typeface="Arial" panose="020B0604020202020204" pitchFamily="34" charset="0"/>
              <a:buChar char="•"/>
            </a:pPr>
            <a:r>
              <a:rPr lang="en-US" sz="1800" dirty="0"/>
              <a:t>Microsoft Azure</a:t>
            </a:r>
          </a:p>
        </p:txBody>
      </p:sp>
    </p:spTree>
    <p:extLst>
      <p:ext uri="{BB962C8B-B14F-4D97-AF65-F5344CB8AC3E}">
        <p14:creationId xmlns:p14="http://schemas.microsoft.com/office/powerpoint/2010/main" val="278140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3C9E1D1-3DBF-9F83-01EE-E3F33602348A}"/>
              </a:ext>
            </a:extLst>
          </p:cNvPr>
          <p:cNvSpPr>
            <a:spLocks noGrp="1"/>
          </p:cNvSpPr>
          <p:nvPr>
            <p:ph type="title"/>
          </p:nvPr>
        </p:nvSpPr>
        <p:spPr/>
        <p:txBody>
          <a:bodyPr/>
          <a:lstStyle/>
          <a:p>
            <a:r>
              <a:rPr lang="en-US" dirty="0"/>
              <a:t>Project Specification </a:t>
            </a:r>
          </a:p>
        </p:txBody>
      </p:sp>
      <p:sp>
        <p:nvSpPr>
          <p:cNvPr id="5" name="Date Placeholder 4">
            <a:extLst>
              <a:ext uri="{FF2B5EF4-FFF2-40B4-BE49-F238E27FC236}">
                <a16:creationId xmlns:a16="http://schemas.microsoft.com/office/drawing/2014/main" id="{53FD128C-BFA2-46CD-11AA-2431D06E2EE3}"/>
              </a:ext>
            </a:extLst>
          </p:cNvPr>
          <p:cNvSpPr>
            <a:spLocks noGrp="1"/>
          </p:cNvSpPr>
          <p:nvPr>
            <p:ph type="dt" sz="half" idx="10"/>
          </p:nvPr>
        </p:nvSpPr>
        <p:spPr/>
        <p:txBody>
          <a:bodyPr/>
          <a:lstStyle/>
          <a:p>
            <a:r>
              <a:rPr lang="en-US" dirty="0"/>
              <a:t>2022</a:t>
            </a:r>
          </a:p>
        </p:txBody>
      </p:sp>
      <p:sp>
        <p:nvSpPr>
          <p:cNvPr id="6" name="Footer Placeholder 5">
            <a:extLst>
              <a:ext uri="{FF2B5EF4-FFF2-40B4-BE49-F238E27FC236}">
                <a16:creationId xmlns:a16="http://schemas.microsoft.com/office/drawing/2014/main" id="{03AF01E6-F20B-CB2A-53D6-8624BF332E38}"/>
              </a:ext>
            </a:extLst>
          </p:cNvPr>
          <p:cNvSpPr>
            <a:spLocks noGrp="1"/>
          </p:cNvSpPr>
          <p:nvPr>
            <p:ph type="ftr" sz="quarter" idx="11"/>
          </p:nvPr>
        </p:nvSpPr>
        <p:spPr/>
        <p:txBody>
          <a:bodyPr/>
          <a:lstStyle/>
          <a:p>
            <a:r>
              <a:rPr lang="en-US" dirty="0"/>
              <a:t>CSC 490 Progress report 1</a:t>
            </a:r>
          </a:p>
        </p:txBody>
      </p:sp>
      <p:sp>
        <p:nvSpPr>
          <p:cNvPr id="7" name="Slide Number Placeholder 6">
            <a:extLst>
              <a:ext uri="{FF2B5EF4-FFF2-40B4-BE49-F238E27FC236}">
                <a16:creationId xmlns:a16="http://schemas.microsoft.com/office/drawing/2014/main" id="{537EC350-5745-E205-58D1-46202E93045A}"/>
              </a:ext>
            </a:extLst>
          </p:cNvPr>
          <p:cNvSpPr>
            <a:spLocks noGrp="1"/>
          </p:cNvSpPr>
          <p:nvPr>
            <p:ph type="sldNum" sz="quarter" idx="12"/>
          </p:nvPr>
        </p:nvSpPr>
        <p:spPr/>
        <p:txBody>
          <a:bodyPr/>
          <a:lstStyle/>
          <a:p>
            <a:fld id="{B5CEABB6-07DC-46E8-9B57-56EC44A396E5}" type="slidenum">
              <a:rPr lang="en-US" smtClean="0"/>
              <a:t>7</a:t>
            </a:fld>
            <a:endParaRPr lang="en-US" dirty="0"/>
          </a:p>
        </p:txBody>
      </p:sp>
      <p:sp>
        <p:nvSpPr>
          <p:cNvPr id="19" name="TextBox 18">
            <a:extLst>
              <a:ext uri="{FF2B5EF4-FFF2-40B4-BE49-F238E27FC236}">
                <a16:creationId xmlns:a16="http://schemas.microsoft.com/office/drawing/2014/main" id="{47197883-A1AC-1E73-84A7-37810625D054}"/>
              </a:ext>
            </a:extLst>
          </p:cNvPr>
          <p:cNvSpPr txBox="1"/>
          <p:nvPr/>
        </p:nvSpPr>
        <p:spPr>
          <a:xfrm>
            <a:off x="2209800" y="2733623"/>
            <a:ext cx="1846385" cy="923330"/>
          </a:xfrm>
          <a:prstGeom prst="rect">
            <a:avLst/>
          </a:prstGeom>
          <a:noFill/>
        </p:spPr>
        <p:txBody>
          <a:bodyPr wrap="square" rtlCol="0">
            <a:spAutoFit/>
          </a:bodyPr>
          <a:lstStyle/>
          <a:p>
            <a:r>
              <a:rPr lang="en-US" altLang="zh-CN" b="1" dirty="0"/>
              <a:t>Front end</a:t>
            </a:r>
          </a:p>
          <a:p>
            <a:pPr marL="285750" indent="-285750">
              <a:buFont typeface="Arial" panose="020B0604020202020204" pitchFamily="34" charset="0"/>
              <a:buChar char="•"/>
            </a:pPr>
            <a:r>
              <a:rPr lang="en-US" b="1" dirty="0"/>
              <a:t>CSS</a:t>
            </a:r>
          </a:p>
          <a:p>
            <a:pPr marL="285750" indent="-285750">
              <a:buFont typeface="Arial" panose="020B0604020202020204" pitchFamily="34" charset="0"/>
              <a:buChar char="•"/>
            </a:pPr>
            <a:r>
              <a:rPr lang="en-US" altLang="zh-CN" b="1" dirty="0"/>
              <a:t>html</a:t>
            </a:r>
            <a:endParaRPr lang="en-US" b="1" dirty="0"/>
          </a:p>
        </p:txBody>
      </p:sp>
      <p:sp>
        <p:nvSpPr>
          <p:cNvPr id="20" name="TextBox 19">
            <a:extLst>
              <a:ext uri="{FF2B5EF4-FFF2-40B4-BE49-F238E27FC236}">
                <a16:creationId xmlns:a16="http://schemas.microsoft.com/office/drawing/2014/main" id="{A32198AB-5128-96DB-3CC3-EF42E944D4A1}"/>
              </a:ext>
            </a:extLst>
          </p:cNvPr>
          <p:cNvSpPr txBox="1"/>
          <p:nvPr/>
        </p:nvSpPr>
        <p:spPr>
          <a:xfrm>
            <a:off x="7775330" y="2733623"/>
            <a:ext cx="2347547" cy="1754326"/>
          </a:xfrm>
          <a:prstGeom prst="rect">
            <a:avLst/>
          </a:prstGeom>
          <a:noFill/>
        </p:spPr>
        <p:txBody>
          <a:bodyPr wrap="square" rtlCol="0">
            <a:spAutoFit/>
          </a:bodyPr>
          <a:lstStyle/>
          <a:p>
            <a:r>
              <a:rPr lang="en-US" altLang="zh-CN" b="1" dirty="0"/>
              <a:t>Back end</a:t>
            </a:r>
          </a:p>
          <a:p>
            <a:pPr marL="285750" indent="-285750">
              <a:buFont typeface="Arial" panose="020B0604020202020204" pitchFamily="34" charset="0"/>
              <a:buChar char="•"/>
            </a:pPr>
            <a:r>
              <a:rPr lang="en-US" altLang="zh-CN" b="1" dirty="0"/>
              <a:t>PHP</a:t>
            </a:r>
            <a:endParaRPr lang="en-US" b="1" dirty="0"/>
          </a:p>
          <a:p>
            <a:pPr marL="285750" indent="-285750">
              <a:buFont typeface="Arial" panose="020B0604020202020204" pitchFamily="34" charset="0"/>
              <a:buChar char="•"/>
            </a:pPr>
            <a:r>
              <a:rPr lang="en-US" altLang="zh-CN" b="1" dirty="0"/>
              <a:t>Html</a:t>
            </a:r>
          </a:p>
          <a:p>
            <a:pPr marL="285750" indent="-285750">
              <a:buFont typeface="Arial" panose="020B0604020202020204" pitchFamily="34" charset="0"/>
              <a:buChar char="•"/>
            </a:pPr>
            <a:r>
              <a:rPr lang="en-US" b="1" dirty="0"/>
              <a:t>Python</a:t>
            </a:r>
          </a:p>
          <a:p>
            <a:pPr marL="285750" indent="-285750">
              <a:buFont typeface="Arial" panose="020B0604020202020204" pitchFamily="34" charset="0"/>
              <a:buChar char="•"/>
            </a:pPr>
            <a:r>
              <a:rPr lang="en-US" b="1" dirty="0"/>
              <a:t>Microsoft Azure</a:t>
            </a:r>
          </a:p>
          <a:p>
            <a:pPr marL="285750" indent="-285750">
              <a:buFont typeface="Arial" panose="020B0604020202020204" pitchFamily="34" charset="0"/>
              <a:buChar char="•"/>
            </a:pPr>
            <a:r>
              <a:rPr lang="en-US" b="1" dirty="0" err="1"/>
              <a:t>sparkSQL</a:t>
            </a:r>
            <a:endParaRPr lang="en-US" b="1" dirty="0"/>
          </a:p>
        </p:txBody>
      </p:sp>
    </p:spTree>
    <p:extLst>
      <p:ext uri="{BB962C8B-B14F-4D97-AF65-F5344CB8AC3E}">
        <p14:creationId xmlns:p14="http://schemas.microsoft.com/office/powerpoint/2010/main" val="2141694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358ABC02-A324-419B-06FF-257701906BA0}"/>
              </a:ext>
            </a:extLst>
          </p:cNvPr>
          <p:cNvSpPr>
            <a:spLocks noGrp="1"/>
          </p:cNvSpPr>
          <p:nvPr>
            <p:ph type="title"/>
          </p:nvPr>
        </p:nvSpPr>
        <p:spPr/>
        <p:txBody>
          <a:bodyPr/>
          <a:lstStyle/>
          <a:p>
            <a:endParaRPr lang="en-US"/>
          </a:p>
        </p:txBody>
      </p:sp>
      <p:sp>
        <p:nvSpPr>
          <p:cNvPr id="13" name="Date Placeholder 12">
            <a:extLst>
              <a:ext uri="{FF2B5EF4-FFF2-40B4-BE49-F238E27FC236}">
                <a16:creationId xmlns:a16="http://schemas.microsoft.com/office/drawing/2014/main" id="{5DB65DC3-A841-8CC4-8ED4-F390DE5BFBEA}"/>
              </a:ext>
            </a:extLst>
          </p:cNvPr>
          <p:cNvSpPr>
            <a:spLocks noGrp="1"/>
          </p:cNvSpPr>
          <p:nvPr>
            <p:ph type="dt" sz="half" idx="10"/>
          </p:nvPr>
        </p:nvSpPr>
        <p:spPr/>
        <p:txBody>
          <a:bodyPr/>
          <a:lstStyle/>
          <a:p>
            <a:r>
              <a:rPr lang="en-US"/>
              <a:t>20XX</a:t>
            </a:r>
            <a:endParaRPr lang="en-US" dirty="0"/>
          </a:p>
        </p:txBody>
      </p:sp>
      <p:sp>
        <p:nvSpPr>
          <p:cNvPr id="14" name="Footer Placeholder 13">
            <a:extLst>
              <a:ext uri="{FF2B5EF4-FFF2-40B4-BE49-F238E27FC236}">
                <a16:creationId xmlns:a16="http://schemas.microsoft.com/office/drawing/2014/main" id="{84EF3AD1-FD7F-EF16-8D8C-858EDEA0370B}"/>
              </a:ext>
            </a:extLst>
          </p:cNvPr>
          <p:cNvSpPr>
            <a:spLocks noGrp="1"/>
          </p:cNvSpPr>
          <p:nvPr>
            <p:ph type="ftr" sz="quarter" idx="11"/>
          </p:nvPr>
        </p:nvSpPr>
        <p:spPr/>
        <p:txBody>
          <a:bodyPr/>
          <a:lstStyle/>
          <a:p>
            <a:r>
              <a:rPr lang="en-US"/>
              <a:t>Contoso business plan</a:t>
            </a:r>
            <a:endParaRPr lang="en-US" dirty="0"/>
          </a:p>
        </p:txBody>
      </p:sp>
      <p:sp>
        <p:nvSpPr>
          <p:cNvPr id="15" name="Slide Number Placeholder 14">
            <a:extLst>
              <a:ext uri="{FF2B5EF4-FFF2-40B4-BE49-F238E27FC236}">
                <a16:creationId xmlns:a16="http://schemas.microsoft.com/office/drawing/2014/main" id="{9937D194-716A-597F-52CA-10C61B7784C1}"/>
              </a:ext>
            </a:extLst>
          </p:cNvPr>
          <p:cNvSpPr>
            <a:spLocks noGrp="1"/>
          </p:cNvSpPr>
          <p:nvPr>
            <p:ph type="sldNum" sz="quarter" idx="12"/>
          </p:nvPr>
        </p:nvSpPr>
        <p:spPr/>
        <p:txBody>
          <a:bodyPr/>
          <a:lstStyle/>
          <a:p>
            <a:fld id="{B5CEABB6-07DC-46E8-9B57-56EC44A396E5}" type="slidenum">
              <a:rPr lang="en-US" smtClean="0"/>
              <a:pPr/>
              <a:t>8</a:t>
            </a:fld>
            <a:endParaRPr lang="en-US" dirty="0"/>
          </a:p>
        </p:txBody>
      </p:sp>
      <p:pic>
        <p:nvPicPr>
          <p:cNvPr id="44" name="Picture 43">
            <a:extLst>
              <a:ext uri="{FF2B5EF4-FFF2-40B4-BE49-F238E27FC236}">
                <a16:creationId xmlns:a16="http://schemas.microsoft.com/office/drawing/2014/main" id="{BB0431DA-A15E-93AD-F200-0977FEAE34C7}"/>
              </a:ext>
            </a:extLst>
          </p:cNvPr>
          <p:cNvPicPr>
            <a:picLocks noChangeAspect="1"/>
          </p:cNvPicPr>
          <p:nvPr/>
        </p:nvPicPr>
        <p:blipFill>
          <a:blip r:embed="rId2"/>
          <a:stretch>
            <a:fillRect/>
          </a:stretch>
        </p:blipFill>
        <p:spPr>
          <a:xfrm>
            <a:off x="88287" y="76309"/>
            <a:ext cx="11913213" cy="6648341"/>
          </a:xfrm>
          <a:prstGeom prst="rect">
            <a:avLst/>
          </a:prstGeom>
        </p:spPr>
      </p:pic>
    </p:spTree>
    <p:extLst>
      <p:ext uri="{BB962C8B-B14F-4D97-AF65-F5344CB8AC3E}">
        <p14:creationId xmlns:p14="http://schemas.microsoft.com/office/powerpoint/2010/main" val="2618644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p:txBody>
          <a:bodyPr>
            <a:normAutofit/>
          </a:bodyPr>
          <a:lstStyle/>
          <a:p>
            <a:r>
              <a:rPr lang="en-US" dirty="0"/>
              <a:t>Recommendation System Design</a:t>
            </a:r>
          </a:p>
        </p:txBody>
      </p:sp>
      <p:sp>
        <p:nvSpPr>
          <p:cNvPr id="3" name="Date Placeholder 2">
            <a:extLst>
              <a:ext uri="{FF2B5EF4-FFF2-40B4-BE49-F238E27FC236}">
                <a16:creationId xmlns:a16="http://schemas.microsoft.com/office/drawing/2014/main" id="{72ACEAC8-9981-4A69-A3CD-BABCCC4776C4}"/>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27164BDA-6240-43FA-897D-C5284AC3B0B3}"/>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6B4E214-2330-4B23-B2DE-B23F90535ED4}"/>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
        <p:nvSpPr>
          <p:cNvPr id="7" name="Content Placeholder 6">
            <a:extLst>
              <a:ext uri="{FF2B5EF4-FFF2-40B4-BE49-F238E27FC236}">
                <a16:creationId xmlns:a16="http://schemas.microsoft.com/office/drawing/2014/main" id="{F069429A-1FB3-0136-4297-51A08910C8DB}"/>
              </a:ext>
            </a:extLst>
          </p:cNvPr>
          <p:cNvSpPr>
            <a:spLocks noGrp="1"/>
          </p:cNvSpPr>
          <p:nvPr>
            <p:ph idx="1"/>
          </p:nvPr>
        </p:nvSpPr>
        <p:spPr>
          <a:xfrm>
            <a:off x="838200" y="1536192"/>
            <a:ext cx="9736015" cy="1394577"/>
          </a:xfrm>
        </p:spPr>
        <p:txBody>
          <a:bodyPr/>
          <a:lstStyle/>
          <a:p>
            <a:r>
              <a:rPr lang="en-US" sz="2400" dirty="0"/>
              <a:t>Popularity-Based Recommendations: Box Office Charts</a:t>
            </a:r>
          </a:p>
          <a:p>
            <a:r>
              <a:rPr lang="en-US" sz="2400" dirty="0"/>
              <a:t>Recommendation based on collaborative filtering: find users with similar histories and see what movies to watch again</a:t>
            </a:r>
          </a:p>
          <a:p>
            <a:endParaRPr lang="en-US" dirty="0"/>
          </a:p>
        </p:txBody>
      </p:sp>
      <p:pic>
        <p:nvPicPr>
          <p:cNvPr id="8" name="Picture 7">
            <a:extLst>
              <a:ext uri="{FF2B5EF4-FFF2-40B4-BE49-F238E27FC236}">
                <a16:creationId xmlns:a16="http://schemas.microsoft.com/office/drawing/2014/main" id="{8C31501D-B99A-EF3F-8638-09B228108BF8}"/>
              </a:ext>
            </a:extLst>
          </p:cNvPr>
          <p:cNvPicPr>
            <a:picLocks noChangeAspect="1"/>
          </p:cNvPicPr>
          <p:nvPr/>
        </p:nvPicPr>
        <p:blipFill>
          <a:blip r:embed="rId2"/>
          <a:stretch>
            <a:fillRect/>
          </a:stretch>
        </p:blipFill>
        <p:spPr>
          <a:xfrm>
            <a:off x="375138" y="2642898"/>
            <a:ext cx="6876884" cy="4078577"/>
          </a:xfrm>
          <a:prstGeom prst="rect">
            <a:avLst/>
          </a:prstGeom>
        </p:spPr>
      </p:pic>
      <p:sp>
        <p:nvSpPr>
          <p:cNvPr id="11" name="TextBox 10">
            <a:extLst>
              <a:ext uri="{FF2B5EF4-FFF2-40B4-BE49-F238E27FC236}">
                <a16:creationId xmlns:a16="http://schemas.microsoft.com/office/drawing/2014/main" id="{C573D1D7-F42B-E18F-0C05-000C8A6776CB}"/>
              </a:ext>
            </a:extLst>
          </p:cNvPr>
          <p:cNvSpPr txBox="1"/>
          <p:nvPr/>
        </p:nvSpPr>
        <p:spPr>
          <a:xfrm>
            <a:off x="6799385" y="3244334"/>
            <a:ext cx="6096000" cy="369332"/>
          </a:xfrm>
          <a:prstGeom prst="rect">
            <a:avLst/>
          </a:prstGeom>
          <a:noFill/>
        </p:spPr>
        <p:txBody>
          <a:bodyPr wrap="square">
            <a:spAutoFit/>
          </a:bodyPr>
          <a:lstStyle/>
          <a:p>
            <a:r>
              <a:rPr lang="en-US" dirty="0"/>
              <a:t>item-based CF</a:t>
            </a:r>
          </a:p>
        </p:txBody>
      </p:sp>
      <p:pic>
        <p:nvPicPr>
          <p:cNvPr id="10" name="Picture 9">
            <a:extLst>
              <a:ext uri="{FF2B5EF4-FFF2-40B4-BE49-F238E27FC236}">
                <a16:creationId xmlns:a16="http://schemas.microsoft.com/office/drawing/2014/main" id="{35B6806E-984D-2169-5EAE-B985438F0397}"/>
              </a:ext>
            </a:extLst>
          </p:cNvPr>
          <p:cNvPicPr>
            <a:picLocks noChangeAspect="1"/>
          </p:cNvPicPr>
          <p:nvPr/>
        </p:nvPicPr>
        <p:blipFill>
          <a:blip r:embed="rId3"/>
          <a:stretch>
            <a:fillRect/>
          </a:stretch>
        </p:blipFill>
        <p:spPr>
          <a:xfrm>
            <a:off x="6629894" y="4251518"/>
            <a:ext cx="4840644" cy="1249788"/>
          </a:xfrm>
          <a:prstGeom prst="rect">
            <a:avLst/>
          </a:prstGeom>
        </p:spPr>
      </p:pic>
    </p:spTree>
    <p:extLst>
      <p:ext uri="{BB962C8B-B14F-4D97-AF65-F5344CB8AC3E}">
        <p14:creationId xmlns:p14="http://schemas.microsoft.com/office/powerpoint/2010/main" val="3197763602"/>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BCC3022A-70F1-4B7E-97CD-F6F1ACAD797D}">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{784DD873-9DBD-4E34-A555-71B74B7A3405}tf10081922_win32</Template>
  <TotalTime>88</TotalTime>
  <Words>284</Words>
  <Application>Microsoft Office PowerPoint</Application>
  <PresentationFormat>Widescreen</PresentationFormat>
  <Paragraphs>74</Paragraphs>
  <Slides>10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Quire Sans Pro Light</vt:lpstr>
      <vt:lpstr>Tisa Offc Serif Pro</vt:lpstr>
      <vt:lpstr>Office Theme</vt:lpstr>
      <vt:lpstr>MOVIE COLLECTOR: POPCORN</vt:lpstr>
      <vt:lpstr>Project team members</vt:lpstr>
      <vt:lpstr>Project Definition</vt:lpstr>
      <vt:lpstr>The goal</vt:lpstr>
      <vt:lpstr>how will it be achieved</vt:lpstr>
      <vt:lpstr>Project Requirements</vt:lpstr>
      <vt:lpstr>Project Specification </vt:lpstr>
      <vt:lpstr>PowerPoint Presentation</vt:lpstr>
      <vt:lpstr>Recommendation System Design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COLLECTOR: POPCORN</dc:title>
  <dc:creator>sonny feng</dc:creator>
  <cp:lastModifiedBy>sonny feng</cp:lastModifiedBy>
  <cp:revision>2</cp:revision>
  <dcterms:created xsi:type="dcterms:W3CDTF">2022-09-13T02:27:27Z</dcterms:created>
  <dcterms:modified xsi:type="dcterms:W3CDTF">2022-09-13T04:01:28Z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